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2"/>
  </p:notesMasterIdLst>
  <p:sldIdLst>
    <p:sldId id="256" r:id="rId2"/>
    <p:sldId id="259" r:id="rId3"/>
    <p:sldId id="258" r:id="rId4"/>
    <p:sldId id="257" r:id="rId5"/>
    <p:sldId id="260" r:id="rId6"/>
    <p:sldId id="261" r:id="rId7"/>
    <p:sldId id="263" r:id="rId8"/>
    <p:sldId id="264" r:id="rId9"/>
    <p:sldId id="266"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2997"/>
    <a:srgbClr val="6600CC"/>
    <a:srgbClr val="CC99FF"/>
    <a:srgbClr val="9999FF"/>
    <a:srgbClr val="6666FF"/>
    <a:srgbClr val="26A2DA"/>
    <a:srgbClr val="9234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6" autoAdjust="0"/>
    <p:restoredTop sz="87757" autoAdjust="0"/>
  </p:normalViewPr>
  <p:slideViewPr>
    <p:cSldViewPr snapToGrid="0">
      <p:cViewPr>
        <p:scale>
          <a:sx n="57" d="100"/>
          <a:sy n="57" d="100"/>
        </p:scale>
        <p:origin x="706" y="61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3DEBF4-EB53-49AE-92BC-5B4B91631FD5}" type="datetimeFigureOut">
              <a:rPr lang="en-US" smtClean="0"/>
              <a:t>4/25/2020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9797F5-EA7D-4525-A99D-65FFBF980116}" type="slidenum">
              <a:rPr lang="en-US" smtClean="0"/>
              <a:t>‹#›</a:t>
            </a:fld>
            <a:endParaRPr lang="en-US"/>
          </a:p>
        </p:txBody>
      </p:sp>
    </p:spTree>
    <p:extLst>
      <p:ext uri="{BB962C8B-B14F-4D97-AF65-F5344CB8AC3E}">
        <p14:creationId xmlns:p14="http://schemas.microsoft.com/office/powerpoint/2010/main" val="306943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reason</a:t>
            </a:r>
            <a:r>
              <a:rPr lang="en-US" baseline="0" dirty="0" smtClean="0"/>
              <a:t> C. diff mostly occurs when taking antibiotics is because antibiotics affect your microbiome by wiping out bad germs but also the good germs that protect your body against infections.  The effect of antibiotics can last as long as several months. If you come in contact with C. diff germs during this time, you can get sick. </a:t>
            </a:r>
            <a:endParaRPr lang="en-US" dirty="0" smtClean="0"/>
          </a:p>
          <a:p>
            <a:endParaRPr lang="en-US" dirty="0"/>
          </a:p>
        </p:txBody>
      </p:sp>
      <p:sp>
        <p:nvSpPr>
          <p:cNvPr id="4" name="Slide Number Placeholder 3"/>
          <p:cNvSpPr>
            <a:spLocks noGrp="1"/>
          </p:cNvSpPr>
          <p:nvPr>
            <p:ph type="sldNum" sz="quarter" idx="10"/>
          </p:nvPr>
        </p:nvSpPr>
        <p:spPr/>
        <p:txBody>
          <a:bodyPr/>
          <a:lstStyle/>
          <a:p>
            <a:fld id="{2F9797F5-EA7D-4525-A99D-65FFBF980116}" type="slidenum">
              <a:rPr lang="en-US" smtClean="0"/>
              <a:t>3</a:t>
            </a:fld>
            <a:endParaRPr lang="en-US"/>
          </a:p>
        </p:txBody>
      </p:sp>
    </p:spTree>
    <p:extLst>
      <p:ext uri="{BB962C8B-B14F-4D97-AF65-F5344CB8AC3E}">
        <p14:creationId xmlns:p14="http://schemas.microsoft.com/office/powerpoint/2010/main" val="2996854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9797F5-EA7D-4525-A99D-65FFBF980116}" type="slidenum">
              <a:rPr lang="en-US" smtClean="0"/>
              <a:t>5</a:t>
            </a:fld>
            <a:endParaRPr lang="en-US"/>
          </a:p>
        </p:txBody>
      </p:sp>
    </p:spTree>
    <p:extLst>
      <p:ext uri="{BB962C8B-B14F-4D97-AF65-F5344CB8AC3E}">
        <p14:creationId xmlns:p14="http://schemas.microsoft.com/office/powerpoint/2010/main" val="1782371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 difficile bacteria and their spores are found in feces. People can get infected if they touch surfaces contaminated with feces, and then touch their mouth. Healthcare workers can spread the bacteria to their patients if their hands are contaminated.</a:t>
            </a:r>
          </a:p>
          <a:p>
            <a:endParaRPr lang="en-US" dirty="0"/>
          </a:p>
        </p:txBody>
      </p:sp>
      <p:sp>
        <p:nvSpPr>
          <p:cNvPr id="4" name="Slide Number Placeholder 3"/>
          <p:cNvSpPr>
            <a:spLocks noGrp="1"/>
          </p:cNvSpPr>
          <p:nvPr>
            <p:ph type="sldNum" sz="quarter" idx="10"/>
          </p:nvPr>
        </p:nvSpPr>
        <p:spPr/>
        <p:txBody>
          <a:bodyPr/>
          <a:lstStyle/>
          <a:p>
            <a:fld id="{2F9797F5-EA7D-4525-A99D-65FFBF980116}" type="slidenum">
              <a:rPr lang="en-US" smtClean="0"/>
              <a:t>6</a:t>
            </a:fld>
            <a:endParaRPr lang="en-US"/>
          </a:p>
        </p:txBody>
      </p:sp>
    </p:spTree>
    <p:extLst>
      <p:ext uri="{BB962C8B-B14F-4D97-AF65-F5344CB8AC3E}">
        <p14:creationId xmlns:p14="http://schemas.microsoft.com/office/powerpoint/2010/main" val="3373259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Antibiotics-</a:t>
            </a:r>
            <a:r>
              <a:rPr lang="en-US" baseline="0" dirty="0" smtClean="0"/>
              <a:t> </a:t>
            </a:r>
            <a:r>
              <a:rPr lang="en-US" dirty="0" smtClean="0"/>
              <a:t>Ironically, the standard treatment for C. difficile is another antibiotic. These antibiotics keep C. difficile from growing, which in turn treats diarrhea and other complications. Your doctor may prescribe vancomycin (Vancocin HCL, Firvanq) or fidaxomicin (Dificid).</a:t>
            </a:r>
          </a:p>
          <a:p>
            <a:endParaRPr lang="en-US" dirty="0" smtClean="0"/>
          </a:p>
          <a:p>
            <a:r>
              <a:rPr lang="en-US" dirty="0" smtClean="0"/>
              <a:t>Surgery-</a:t>
            </a:r>
            <a:r>
              <a:rPr lang="en-US" baseline="0" dirty="0" smtClean="0"/>
              <a:t> </a:t>
            </a:r>
            <a:r>
              <a:rPr lang="en-US" dirty="0" smtClean="0"/>
              <a:t>For people who have severe pain, organ failure, toxic megacolon or inflammation of the lining of the abdominal wall, surgery to remove the diseased portion of the colon may be the only option.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F9797F5-EA7D-4525-A99D-65FFBF980116}" type="slidenum">
              <a:rPr lang="en-US" smtClean="0"/>
              <a:t>7</a:t>
            </a:fld>
            <a:endParaRPr lang="en-US"/>
          </a:p>
        </p:txBody>
      </p:sp>
    </p:spTree>
    <p:extLst>
      <p:ext uri="{BB962C8B-B14F-4D97-AF65-F5344CB8AC3E}">
        <p14:creationId xmlns:p14="http://schemas.microsoft.com/office/powerpoint/2010/main" val="2284741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Health care workers should practice good hand hygiene before and after treating each person in their care. In the event of a C. difficile outbreak, using soap and warm water is a better choice for hand hygiene, because alcohol-based hand sanitizers don't effectively destroy C. difficile spores. Visitors also should wash their hands with soap and warm water before and after leaving the room or using the bathroom.</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People who are hospitalized with C. difficile have a private room or share a room with someone who has the same illness. Hospital staff and visitors wear disposable gloves and isolation gowns while in the room.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any health care setting, all surfaces should be carefully disinfected with a product that contains chlorine bleach. C. difficile spores can survive exposure to routine cleaning products that don't contain bleach.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F9797F5-EA7D-4525-A99D-65FFBF980116}" type="slidenum">
              <a:rPr lang="en-US" smtClean="0"/>
              <a:t>8</a:t>
            </a:fld>
            <a:endParaRPr lang="en-US"/>
          </a:p>
        </p:txBody>
      </p:sp>
    </p:spTree>
    <p:extLst>
      <p:ext uri="{BB962C8B-B14F-4D97-AF65-F5344CB8AC3E}">
        <p14:creationId xmlns:p14="http://schemas.microsoft.com/office/powerpoint/2010/main" val="1819495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769AD3-FBEF-4B9D-B08D-FEA522786CD6}"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204703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769AD3-FBEF-4B9D-B08D-FEA522786CD6}"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39138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769AD3-FBEF-4B9D-B08D-FEA522786CD6}"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383591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769AD3-FBEF-4B9D-B08D-FEA522786CD6}"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245424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769AD3-FBEF-4B9D-B08D-FEA522786CD6}" type="datetimeFigureOut">
              <a:rPr lang="en-US" smtClean="0"/>
              <a:t>4/25/2020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3669211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769AD3-FBEF-4B9D-B08D-FEA522786CD6}" type="datetimeFigureOut">
              <a:rPr lang="en-US" smtClean="0"/>
              <a:t>4/25/2020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2352418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769AD3-FBEF-4B9D-B08D-FEA522786CD6}" type="datetimeFigureOut">
              <a:rPr lang="en-US" smtClean="0"/>
              <a:t>4/25/2020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1306605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769AD3-FBEF-4B9D-B08D-FEA522786CD6}"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1145246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769AD3-FBEF-4B9D-B08D-FEA522786CD6}"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2689474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769AD3-FBEF-4B9D-B08D-FEA522786CD6}"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166221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769AD3-FBEF-4B9D-B08D-FEA522786CD6}"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A7D21-7F4D-4FDA-BEE5-DED9539B4FFB}" type="slidenum">
              <a:rPr lang="en-US" smtClean="0"/>
              <a:t>‹#›</a:t>
            </a:fld>
            <a:endParaRPr lang="en-US"/>
          </a:p>
        </p:txBody>
      </p:sp>
    </p:spTree>
    <p:extLst>
      <p:ext uri="{BB962C8B-B14F-4D97-AF65-F5344CB8AC3E}">
        <p14:creationId xmlns:p14="http://schemas.microsoft.com/office/powerpoint/2010/main" val="3265335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769AD3-FBEF-4B9D-B08D-FEA522786CD6}" type="datetimeFigureOut">
              <a:rPr lang="en-US" smtClean="0"/>
              <a:t>4/25/2020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0A7D21-7F4D-4FDA-BEE5-DED9539B4FFB}" type="slidenum">
              <a:rPr lang="en-US" smtClean="0"/>
              <a:t>‹#›</a:t>
            </a:fld>
            <a:endParaRPr lang="en-US"/>
          </a:p>
        </p:txBody>
      </p:sp>
    </p:spTree>
    <p:extLst>
      <p:ext uri="{BB962C8B-B14F-4D97-AF65-F5344CB8AC3E}">
        <p14:creationId xmlns:p14="http://schemas.microsoft.com/office/powerpoint/2010/main" val="393294455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1999" cy="6858000"/>
          </a:xfrm>
          <a:prstGeom prst="rect">
            <a:avLst/>
          </a:prstGeom>
        </p:spPr>
      </p:pic>
      <p:sp>
        <p:nvSpPr>
          <p:cNvPr id="5" name="TextBox 4"/>
          <p:cNvSpPr txBox="1"/>
          <p:nvPr/>
        </p:nvSpPr>
        <p:spPr>
          <a:xfrm>
            <a:off x="956442" y="420414"/>
            <a:ext cx="10741572" cy="1569660"/>
          </a:xfrm>
          <a:prstGeom prst="rect">
            <a:avLst/>
          </a:prstGeom>
          <a:noFill/>
        </p:spPr>
        <p:txBody>
          <a:bodyPr wrap="square" rtlCol="0">
            <a:spAutoFit/>
          </a:bodyPr>
          <a:lstStyle/>
          <a:p>
            <a:r>
              <a:rPr lang="en-US" sz="9600" b="1" i="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Clostridium difficile</a:t>
            </a:r>
            <a:endParaRPr lang="en-US" sz="9600" b="1" i="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TextBox 5"/>
          <p:cNvSpPr txBox="1"/>
          <p:nvPr/>
        </p:nvSpPr>
        <p:spPr>
          <a:xfrm>
            <a:off x="8723586" y="5717628"/>
            <a:ext cx="2797304" cy="646331"/>
          </a:xfrm>
          <a:prstGeom prst="rect">
            <a:avLst/>
          </a:prstGeom>
          <a:noFill/>
        </p:spPr>
        <p:txBody>
          <a:bodyPr wrap="none" rtlCol="0">
            <a:spAutoFit/>
          </a:bodyPr>
          <a:lstStyle/>
          <a:p>
            <a:r>
              <a:rPr lang="en-US" sz="3600" dirty="0" smtClean="0">
                <a:solidFill>
                  <a:schemeClr val="bg1"/>
                </a:solidFill>
              </a:rPr>
              <a:t>Jennifer Clark</a:t>
            </a:r>
            <a:endParaRPr lang="en-US" sz="3600" dirty="0">
              <a:solidFill>
                <a:schemeClr val="bg1"/>
              </a:solidFill>
            </a:endParaRPr>
          </a:p>
        </p:txBody>
      </p:sp>
    </p:spTree>
    <p:extLst>
      <p:ext uri="{BB962C8B-B14F-4D97-AF65-F5344CB8AC3E}">
        <p14:creationId xmlns:p14="http://schemas.microsoft.com/office/powerpoint/2010/main" val="2952862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600CC"/>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926791" y="4487589"/>
            <a:ext cx="3989948" cy="2244345"/>
          </a:xfrm>
          <a:prstGeom prst="rect">
            <a:avLst/>
          </a:prstGeom>
        </p:spPr>
      </p:pic>
      <p:sp>
        <p:nvSpPr>
          <p:cNvPr id="5" name="TextBox 4"/>
          <p:cNvSpPr txBox="1"/>
          <p:nvPr/>
        </p:nvSpPr>
        <p:spPr>
          <a:xfrm>
            <a:off x="199696" y="199697"/>
            <a:ext cx="9722069" cy="1446550"/>
          </a:xfrm>
          <a:prstGeom prst="rect">
            <a:avLst/>
          </a:prstGeom>
          <a:noFill/>
        </p:spPr>
        <p:txBody>
          <a:bodyPr wrap="square" rtlCol="0">
            <a:spAutoFit/>
          </a:bodyPr>
          <a:lstStyle/>
          <a:p>
            <a:r>
              <a:rPr lang="en-US" sz="8800" i="1" dirty="0" smtClean="0">
                <a:solidFill>
                  <a:schemeClr val="bg1"/>
                </a:solidFill>
              </a:rPr>
              <a:t>C. difficile</a:t>
            </a:r>
            <a:r>
              <a:rPr lang="en-US" sz="8800" dirty="0" smtClean="0">
                <a:solidFill>
                  <a:schemeClr val="bg1"/>
                </a:solidFill>
              </a:rPr>
              <a:t> or </a:t>
            </a:r>
            <a:r>
              <a:rPr lang="en-US" sz="8800" i="1" dirty="0" smtClean="0">
                <a:solidFill>
                  <a:schemeClr val="bg1"/>
                </a:solidFill>
              </a:rPr>
              <a:t>C. diff</a:t>
            </a:r>
            <a:r>
              <a:rPr lang="en-US" sz="8800" dirty="0" smtClean="0">
                <a:solidFill>
                  <a:schemeClr val="bg1"/>
                </a:solidFill>
              </a:rPr>
              <a:t> </a:t>
            </a:r>
            <a:endParaRPr lang="en-US" sz="8800" dirty="0">
              <a:solidFill>
                <a:schemeClr val="bg1"/>
              </a:solidFill>
            </a:endParaRPr>
          </a:p>
        </p:txBody>
      </p:sp>
      <p:sp>
        <p:nvSpPr>
          <p:cNvPr id="7" name="Rectangle 6"/>
          <p:cNvSpPr/>
          <p:nvPr/>
        </p:nvSpPr>
        <p:spPr>
          <a:xfrm>
            <a:off x="956442" y="2021404"/>
            <a:ext cx="10552386" cy="5078313"/>
          </a:xfrm>
          <a:prstGeom prst="rect">
            <a:avLst/>
          </a:prstGeom>
        </p:spPr>
        <p:txBody>
          <a:bodyPr wrap="square">
            <a:spAutoFit/>
          </a:bodyPr>
          <a:lstStyle/>
          <a:p>
            <a:r>
              <a:rPr lang="en-US" sz="3600" i="1" dirty="0" smtClean="0">
                <a:solidFill>
                  <a:schemeClr val="bg1"/>
                </a:solidFill>
              </a:rPr>
              <a:t>-Clostridium difficile (C. difficile) </a:t>
            </a:r>
            <a:r>
              <a:rPr lang="en-US" sz="3600" dirty="0" smtClean="0">
                <a:solidFill>
                  <a:schemeClr val="bg1"/>
                </a:solidFill>
              </a:rPr>
              <a:t>is a bacterium that can cause diarrhea and more serious intestinal conditions such as colitis. </a:t>
            </a:r>
          </a:p>
          <a:p>
            <a:r>
              <a:rPr lang="en-US" sz="3600" dirty="0">
                <a:solidFill>
                  <a:schemeClr val="bg1"/>
                </a:solidFill>
              </a:rPr>
              <a:t>-C. diff causes close to half a million illnesses each year and can affect people of all ages</a:t>
            </a:r>
            <a:r>
              <a:rPr lang="en-US" sz="3600" dirty="0" smtClean="0">
                <a:solidFill>
                  <a:schemeClr val="bg1"/>
                </a:solidFill>
              </a:rPr>
              <a:t>.</a:t>
            </a:r>
          </a:p>
          <a:p>
            <a:r>
              <a:rPr lang="en-US" sz="3600" dirty="0" smtClean="0">
                <a:solidFill>
                  <a:schemeClr val="bg1"/>
                </a:solidFill>
              </a:rPr>
              <a:t>About </a:t>
            </a:r>
            <a:r>
              <a:rPr lang="en-US" sz="3600" dirty="0">
                <a:solidFill>
                  <a:schemeClr val="bg1"/>
                </a:solidFill>
              </a:rPr>
              <a:t>1 in 6 patients who get C. diff </a:t>
            </a:r>
            <a:endParaRPr lang="en-US" sz="3600" dirty="0" smtClean="0">
              <a:solidFill>
                <a:schemeClr val="bg1"/>
              </a:solidFill>
            </a:endParaRPr>
          </a:p>
          <a:p>
            <a:r>
              <a:rPr lang="en-US" sz="3600" dirty="0" smtClean="0">
                <a:solidFill>
                  <a:schemeClr val="bg1"/>
                </a:solidFill>
              </a:rPr>
              <a:t>will </a:t>
            </a:r>
            <a:r>
              <a:rPr lang="en-US" sz="3600" dirty="0">
                <a:solidFill>
                  <a:schemeClr val="bg1"/>
                </a:solidFill>
              </a:rPr>
              <a:t>get it again in the subsequent </a:t>
            </a:r>
            <a:endParaRPr lang="en-US" sz="3600" dirty="0" smtClean="0">
              <a:solidFill>
                <a:schemeClr val="bg1"/>
              </a:solidFill>
            </a:endParaRPr>
          </a:p>
          <a:p>
            <a:r>
              <a:rPr lang="en-US" sz="3600" dirty="0" smtClean="0">
                <a:solidFill>
                  <a:schemeClr val="bg1"/>
                </a:solidFill>
              </a:rPr>
              <a:t>2–8 </a:t>
            </a:r>
            <a:r>
              <a:rPr lang="en-US" sz="3600" dirty="0">
                <a:solidFill>
                  <a:schemeClr val="bg1"/>
                </a:solidFill>
              </a:rPr>
              <a:t>weeks.</a:t>
            </a:r>
            <a:endParaRPr lang="en-US" sz="3600" dirty="0" smtClean="0">
              <a:solidFill>
                <a:schemeClr val="bg1"/>
              </a:solidFill>
            </a:endParaRPr>
          </a:p>
          <a:p>
            <a:endParaRPr lang="en-US" sz="3600" dirty="0" smtClean="0">
              <a:solidFill>
                <a:schemeClr val="bg1"/>
              </a:solidFill>
            </a:endParaRPr>
          </a:p>
        </p:txBody>
      </p:sp>
    </p:spTree>
    <p:extLst>
      <p:ext uri="{BB962C8B-B14F-4D97-AF65-F5344CB8AC3E}">
        <p14:creationId xmlns:p14="http://schemas.microsoft.com/office/powerpoint/2010/main" val="26600345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5" name="Rectangle 4"/>
          <p:cNvSpPr/>
          <p:nvPr/>
        </p:nvSpPr>
        <p:spPr>
          <a:xfrm>
            <a:off x="1988620" y="1067882"/>
            <a:ext cx="10059943" cy="5447645"/>
          </a:xfrm>
          <a:prstGeom prst="rect">
            <a:avLst/>
          </a:prstGeom>
        </p:spPr>
        <p:txBody>
          <a:bodyPr wrap="square">
            <a:spAutoFit/>
          </a:bodyPr>
          <a:lstStyle/>
          <a:p>
            <a:r>
              <a:rPr lang="en-US" sz="5400" i="1" dirty="0" smtClean="0">
                <a:solidFill>
                  <a:srgbClr val="0070C0"/>
                </a:solidFill>
              </a:rPr>
              <a:t>C. diff </a:t>
            </a:r>
            <a:r>
              <a:rPr lang="en-US" sz="5400" dirty="0" smtClean="0">
                <a:solidFill>
                  <a:srgbClr val="0070C0"/>
                </a:solidFill>
              </a:rPr>
              <a:t>risk factors</a:t>
            </a:r>
          </a:p>
          <a:p>
            <a:pPr marL="685800" indent="-685800">
              <a:buFont typeface="Arial" panose="020B0604020202020204" pitchFamily="34" charset="0"/>
              <a:buChar char="•"/>
            </a:pPr>
            <a:r>
              <a:rPr lang="en-US" sz="4000" dirty="0" smtClean="0">
                <a:solidFill>
                  <a:srgbClr val="2E2997"/>
                </a:solidFill>
              </a:rPr>
              <a:t>Most commonly occur when taking antibiotics</a:t>
            </a:r>
          </a:p>
          <a:p>
            <a:pPr marL="685800" indent="-685800">
              <a:buFont typeface="Arial" panose="020B0604020202020204" pitchFamily="34" charset="0"/>
              <a:buChar char="•"/>
            </a:pPr>
            <a:r>
              <a:rPr lang="en-US" sz="4000" dirty="0" smtClean="0">
                <a:solidFill>
                  <a:srgbClr val="2E2997"/>
                </a:solidFill>
              </a:rPr>
              <a:t>Extended stays in healthcare settings especially in hospitals and nursing homes</a:t>
            </a:r>
          </a:p>
          <a:p>
            <a:pPr marL="685800" indent="-685800">
              <a:buFont typeface="Arial" panose="020B0604020202020204" pitchFamily="34" charset="0"/>
              <a:buChar char="•"/>
            </a:pPr>
            <a:r>
              <a:rPr lang="en-US" sz="4000" dirty="0" smtClean="0">
                <a:solidFill>
                  <a:srgbClr val="2E2997"/>
                </a:solidFill>
              </a:rPr>
              <a:t>Weakened immune system</a:t>
            </a:r>
          </a:p>
          <a:p>
            <a:pPr marL="685800" indent="-685800">
              <a:buFont typeface="Arial" panose="020B0604020202020204" pitchFamily="34" charset="0"/>
              <a:buChar char="•"/>
            </a:pPr>
            <a:r>
              <a:rPr lang="en-US" sz="4000" dirty="0" smtClean="0">
                <a:solidFill>
                  <a:srgbClr val="2E2997"/>
                </a:solidFill>
              </a:rPr>
              <a:t>Previous infection with </a:t>
            </a:r>
            <a:r>
              <a:rPr lang="en-US" sz="4000" i="1" dirty="0" err="1" smtClean="0">
                <a:solidFill>
                  <a:srgbClr val="2E2997"/>
                </a:solidFill>
              </a:rPr>
              <a:t>C.diff</a:t>
            </a:r>
            <a:r>
              <a:rPr lang="en-US" sz="4000" dirty="0" smtClean="0">
                <a:solidFill>
                  <a:srgbClr val="2E2997"/>
                </a:solidFill>
              </a:rPr>
              <a:t> </a:t>
            </a:r>
          </a:p>
          <a:p>
            <a:pPr marL="685800" indent="-685800">
              <a:buFont typeface="Arial" panose="020B0604020202020204" pitchFamily="34" charset="0"/>
              <a:buChar char="•"/>
            </a:pPr>
            <a:endParaRPr lang="en-US" sz="5400" dirty="0" smtClean="0">
              <a:solidFill>
                <a:srgbClr val="002060"/>
              </a:solidFill>
            </a:endParaRPr>
          </a:p>
        </p:txBody>
      </p:sp>
      <p:pic>
        <p:nvPicPr>
          <p:cNvPr id="3" name="Picture 2"/>
          <p:cNvPicPr>
            <a:picLocks noChangeAspect="1"/>
          </p:cNvPicPr>
          <p:nvPr/>
        </p:nvPicPr>
        <p:blipFill>
          <a:blip r:embed="rId3"/>
          <a:stretch>
            <a:fillRect/>
          </a:stretch>
        </p:blipFill>
        <p:spPr>
          <a:xfrm>
            <a:off x="216834" y="271704"/>
            <a:ext cx="1619250" cy="1619250"/>
          </a:xfrm>
          <a:prstGeom prst="rect">
            <a:avLst/>
          </a:prstGeom>
        </p:spPr>
      </p:pic>
    </p:spTree>
    <p:extLst>
      <p:ext uri="{BB962C8B-B14F-4D97-AF65-F5344CB8AC3E}">
        <p14:creationId xmlns:p14="http://schemas.microsoft.com/office/powerpoint/2010/main" val="39020220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Clostridium difficile</a:t>
            </a:r>
            <a:endParaRPr lang="en-US" i="1" dirty="0"/>
          </a:p>
        </p:txBody>
      </p:sp>
      <p:sp>
        <p:nvSpPr>
          <p:cNvPr id="3" name="Content Placeholder 2"/>
          <p:cNvSpPr>
            <a:spLocks noGrp="1"/>
          </p:cNvSpPr>
          <p:nvPr>
            <p:ph idx="1"/>
          </p:nvPr>
        </p:nvSpPr>
        <p:spPr/>
        <p:txBody>
          <a:bodyPr>
            <a:normAutofit/>
          </a:bodyPr>
          <a:lstStyle/>
          <a:p>
            <a:pPr marL="0" indent="0">
              <a:buNone/>
            </a:pPr>
            <a:r>
              <a:rPr lang="en-US" sz="4400" dirty="0" smtClean="0"/>
              <a:t>Kingdom: Bacteria</a:t>
            </a:r>
          </a:p>
          <a:p>
            <a:pPr marL="0" indent="0">
              <a:buNone/>
            </a:pPr>
            <a:r>
              <a:rPr lang="en-US" sz="4400" dirty="0" smtClean="0"/>
              <a:t>Phylum: </a:t>
            </a:r>
            <a:r>
              <a:rPr lang="en-US" sz="4400" dirty="0" err="1" smtClean="0"/>
              <a:t>Firmicutes</a:t>
            </a:r>
            <a:endParaRPr lang="en-US" sz="4400" dirty="0" smtClean="0"/>
          </a:p>
          <a:p>
            <a:pPr marL="0" indent="0">
              <a:buNone/>
            </a:pPr>
            <a:r>
              <a:rPr lang="en-US" sz="4400" dirty="0" smtClean="0"/>
              <a:t>Class: Clostridia</a:t>
            </a:r>
          </a:p>
          <a:p>
            <a:pPr marL="0" indent="0">
              <a:buNone/>
            </a:pPr>
            <a:r>
              <a:rPr lang="en-US" sz="4400" dirty="0" smtClean="0"/>
              <a:t>Order: </a:t>
            </a:r>
            <a:r>
              <a:rPr lang="en-US" sz="4400" dirty="0" err="1" smtClean="0"/>
              <a:t>Clostridiales</a:t>
            </a:r>
            <a:endParaRPr lang="en-US" sz="4400" dirty="0" smtClean="0"/>
          </a:p>
          <a:p>
            <a:pPr marL="0" indent="0">
              <a:buNone/>
            </a:pPr>
            <a:r>
              <a:rPr lang="en-US" sz="4400" dirty="0" smtClean="0"/>
              <a:t>Family: </a:t>
            </a:r>
            <a:r>
              <a:rPr lang="en-US" sz="4400" dirty="0" err="1" smtClean="0"/>
              <a:t>Clostridiaccae</a:t>
            </a:r>
            <a:endParaRPr lang="en-US" sz="4400" dirty="0" smtClean="0"/>
          </a:p>
          <a:p>
            <a:pPr marL="0" indent="0">
              <a:buNone/>
            </a:pPr>
            <a:r>
              <a:rPr lang="en-US" sz="4400" dirty="0" smtClean="0"/>
              <a:t>Genus Species: </a:t>
            </a:r>
            <a:r>
              <a:rPr lang="en-US" sz="4400" i="1" dirty="0" smtClean="0"/>
              <a:t>Clostridium</a:t>
            </a:r>
          </a:p>
        </p:txBody>
      </p:sp>
      <p:pic>
        <p:nvPicPr>
          <p:cNvPr id="4" name="Picture 3"/>
          <p:cNvPicPr>
            <a:picLocks noChangeAspect="1"/>
          </p:cNvPicPr>
          <p:nvPr/>
        </p:nvPicPr>
        <p:blipFill>
          <a:blip r:embed="rId2"/>
          <a:stretch>
            <a:fillRect/>
          </a:stretch>
        </p:blipFill>
        <p:spPr>
          <a:xfrm>
            <a:off x="8019393" y="3007690"/>
            <a:ext cx="3371347" cy="2937688"/>
          </a:xfrm>
          <a:prstGeom prst="rect">
            <a:avLst/>
          </a:prstGeom>
        </p:spPr>
      </p:pic>
    </p:spTree>
    <p:extLst>
      <p:ext uri="{BB962C8B-B14F-4D97-AF65-F5344CB8AC3E}">
        <p14:creationId xmlns:p14="http://schemas.microsoft.com/office/powerpoint/2010/main" val="2420708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1641" y="2217681"/>
            <a:ext cx="10668000" cy="4382816"/>
          </a:xfrm>
        </p:spPr>
        <p:txBody>
          <a:bodyPr>
            <a:normAutofit fontScale="92500" lnSpcReduction="20000"/>
          </a:bodyPr>
          <a:lstStyle/>
          <a:p>
            <a:pPr marL="0" indent="0">
              <a:buNone/>
            </a:pPr>
            <a:r>
              <a:rPr lang="en-US" sz="5800" i="1" dirty="0" smtClean="0">
                <a:solidFill>
                  <a:srgbClr val="7030A0"/>
                </a:solidFill>
              </a:rPr>
              <a:t>Clostridium difficile </a:t>
            </a:r>
            <a:r>
              <a:rPr lang="en-US" sz="5800" dirty="0" smtClean="0">
                <a:solidFill>
                  <a:srgbClr val="7030A0"/>
                </a:solidFill>
              </a:rPr>
              <a:t>is a: </a:t>
            </a:r>
          </a:p>
          <a:p>
            <a:r>
              <a:rPr lang="en-US" sz="5800" dirty="0" smtClean="0">
                <a:solidFill>
                  <a:schemeClr val="bg1">
                    <a:lumMod val="65000"/>
                  </a:schemeClr>
                </a:solidFill>
              </a:rPr>
              <a:t>Bacteria</a:t>
            </a:r>
          </a:p>
          <a:p>
            <a:r>
              <a:rPr lang="en-US" sz="5800" dirty="0" smtClean="0">
                <a:solidFill>
                  <a:schemeClr val="bg1">
                    <a:lumMod val="65000"/>
                  </a:schemeClr>
                </a:solidFill>
              </a:rPr>
              <a:t>Gram positive </a:t>
            </a:r>
          </a:p>
          <a:p>
            <a:r>
              <a:rPr lang="en-US" sz="5800" dirty="0">
                <a:solidFill>
                  <a:schemeClr val="bg1">
                    <a:lumMod val="65000"/>
                  </a:schemeClr>
                </a:solidFill>
              </a:rPr>
              <a:t>R</a:t>
            </a:r>
            <a:r>
              <a:rPr lang="en-US" sz="5800" dirty="0" smtClean="0">
                <a:solidFill>
                  <a:schemeClr val="bg1">
                    <a:lumMod val="65000"/>
                  </a:schemeClr>
                </a:solidFill>
              </a:rPr>
              <a:t>od shaped </a:t>
            </a:r>
          </a:p>
          <a:p>
            <a:r>
              <a:rPr lang="en-US" sz="5800" dirty="0">
                <a:solidFill>
                  <a:schemeClr val="bg1">
                    <a:lumMod val="65000"/>
                  </a:schemeClr>
                </a:solidFill>
              </a:rPr>
              <a:t>S</a:t>
            </a:r>
            <a:r>
              <a:rPr lang="en-US" sz="5800" dirty="0" smtClean="0">
                <a:solidFill>
                  <a:schemeClr val="bg1">
                    <a:lumMod val="65000"/>
                  </a:schemeClr>
                </a:solidFill>
              </a:rPr>
              <a:t>pore-forming </a:t>
            </a:r>
            <a:endParaRPr lang="en-US" sz="5800" dirty="0" smtClean="0">
              <a:solidFill>
                <a:srgbClr val="7030A0"/>
              </a:solidFill>
            </a:endParaRPr>
          </a:p>
          <a:p>
            <a:pPr marL="0" indent="0">
              <a:buNone/>
            </a:pPr>
            <a:endParaRPr lang="en-US" dirty="0" smtClean="0">
              <a:solidFill>
                <a:srgbClr val="7030A0"/>
              </a:solidFill>
            </a:endParaRPr>
          </a:p>
          <a:p>
            <a:pPr marL="0" indent="0">
              <a:buNone/>
            </a:pPr>
            <a:r>
              <a:rPr lang="en-US" dirty="0">
                <a:solidFill>
                  <a:schemeClr val="bg1">
                    <a:lumMod val="65000"/>
                  </a:schemeClr>
                </a:solidFill>
              </a:rPr>
              <a:t>	</a:t>
            </a:r>
            <a:endParaRPr lang="en-US" dirty="0" smtClean="0">
              <a:solidFill>
                <a:schemeClr val="bg1">
                  <a:lumMod val="65000"/>
                </a:schemeClr>
              </a:solidFill>
            </a:endParaRPr>
          </a:p>
          <a:p>
            <a:pPr marL="0" indent="0">
              <a:buNone/>
            </a:pPr>
            <a:endParaRPr lang="en-US" dirty="0" smtClean="0"/>
          </a:p>
          <a:p>
            <a:endParaRPr lang="en-US" dirty="0"/>
          </a:p>
        </p:txBody>
      </p:sp>
      <p:sp>
        <p:nvSpPr>
          <p:cNvPr id="4" name="Rectangle 3"/>
          <p:cNvSpPr/>
          <p:nvPr/>
        </p:nvSpPr>
        <p:spPr>
          <a:xfrm>
            <a:off x="1019503" y="161073"/>
            <a:ext cx="10079421" cy="1569660"/>
          </a:xfrm>
          <a:prstGeom prst="rect">
            <a:avLst/>
          </a:prstGeom>
          <a:noFill/>
        </p:spPr>
        <p:txBody>
          <a:bodyPr wrap="square" lIns="91440" tIns="45720" rIns="91440" bIns="45720">
            <a:spAutoFit/>
          </a:bodyPr>
          <a:lstStyle/>
          <a:p>
            <a:pPr algn="ctr"/>
            <a:r>
              <a:rPr lang="en-US" sz="9600" b="1" dirty="0" smtClean="0">
                <a:ln w="12700">
                  <a:solidFill>
                    <a:schemeClr val="tx2">
                      <a:lumMod val="75000"/>
                    </a:schemeClr>
                  </a:solidFill>
                  <a:prstDash val="solid"/>
                </a:ln>
                <a:solidFill>
                  <a:srgbClr val="CC99FF"/>
                </a:solidFill>
                <a:effectLst>
                  <a:glow rad="63500">
                    <a:schemeClr val="accent1">
                      <a:satMod val="175000"/>
                      <a:alpha val="40000"/>
                    </a:schemeClr>
                  </a:glow>
                  <a:outerShdw dist="38100" dir="2640000" algn="bl" rotWithShape="0">
                    <a:schemeClr val="tx2">
                      <a:lumMod val="75000"/>
                    </a:schemeClr>
                  </a:outerShdw>
                  <a:reflection blurRad="6350" stA="60000" endA="900" endPos="58000" dir="5400000" sy="-100000" algn="bl" rotWithShape="0"/>
                </a:effectLst>
              </a:rPr>
              <a:t>Type of Microbe </a:t>
            </a:r>
            <a:endParaRPr lang="en-US" sz="9600" b="1" cap="none" spc="0" dirty="0">
              <a:ln w="6600">
                <a:solidFill>
                  <a:schemeClr val="accent2"/>
                </a:solidFill>
                <a:prstDash val="solid"/>
              </a:ln>
              <a:solidFill>
                <a:srgbClr val="CC99FF"/>
              </a:solidFill>
              <a:effectLst>
                <a:glow rad="63500">
                  <a:schemeClr val="accent1">
                    <a:satMod val="175000"/>
                    <a:alpha val="40000"/>
                  </a:schemeClr>
                </a:glow>
                <a:outerShdw dist="38100" dir="2640000" algn="bl" rotWithShape="0">
                  <a:schemeClr val="tx2">
                    <a:lumMod val="75000"/>
                  </a:schemeClr>
                </a:outerShdw>
                <a:reflection blurRad="6350" stA="60000" endA="900" endPos="58000" dir="5400000" sy="-100000" algn="bl" rotWithShape="0"/>
              </a:effectLst>
            </a:endParaRPr>
          </a:p>
        </p:txBody>
      </p:sp>
    </p:spTree>
    <p:extLst>
      <p:ext uri="{BB962C8B-B14F-4D97-AF65-F5344CB8AC3E}">
        <p14:creationId xmlns:p14="http://schemas.microsoft.com/office/powerpoint/2010/main" val="11450584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766421" y="4792717"/>
            <a:ext cx="10637304" cy="2065283"/>
          </a:xfrm>
          <a:prstGeom prst="rect">
            <a:avLst/>
          </a:prstGeom>
        </p:spPr>
      </p:pic>
      <p:sp>
        <p:nvSpPr>
          <p:cNvPr id="4" name="Rectangle 3"/>
          <p:cNvSpPr/>
          <p:nvPr/>
        </p:nvSpPr>
        <p:spPr>
          <a:xfrm>
            <a:off x="766421" y="228268"/>
            <a:ext cx="9691372" cy="4893647"/>
          </a:xfrm>
          <a:prstGeom prst="rect">
            <a:avLst/>
          </a:prstGeom>
          <a:noFill/>
        </p:spPr>
        <p:txBody>
          <a:bodyPr wrap="square" lIns="91440" tIns="45720" rIns="91440" bIns="45720">
            <a:spAutoFit/>
          </a:bodyPr>
          <a:lstStyle/>
          <a:p>
            <a:pPr algn="ctr"/>
            <a:r>
              <a:rPr lang="en-US" sz="4000" dirty="0">
                <a:ln w="0"/>
                <a:solidFill>
                  <a:srgbClr val="92349C"/>
                </a:solidFill>
                <a:effectLst>
                  <a:outerShdw blurRad="38100" dist="25400" dir="5400000" algn="ctr" rotWithShape="0">
                    <a:srgbClr val="6E747A">
                      <a:alpha val="43000"/>
                    </a:srgbClr>
                  </a:outerShdw>
                </a:effectLst>
              </a:rPr>
              <a:t> </a:t>
            </a:r>
            <a:r>
              <a:rPr lang="en-US" sz="4000" dirty="0" smtClean="0">
                <a:ln w="0"/>
                <a:solidFill>
                  <a:srgbClr val="92349C"/>
                </a:solidFill>
                <a:effectLst>
                  <a:outerShdw blurRad="38100" dist="25400" dir="5400000" algn="ctr" rotWithShape="0">
                    <a:srgbClr val="6E747A">
                      <a:alpha val="43000"/>
                    </a:srgbClr>
                  </a:outerShdw>
                </a:effectLst>
              </a:rPr>
              <a:t>   1. Preferred portal of entry</a:t>
            </a:r>
          </a:p>
          <a:p>
            <a:pPr marL="457200" indent="-457200" algn="ctr">
              <a:buFont typeface="Arial" panose="020B0604020202020204" pitchFamily="34" charset="0"/>
              <a:buChar char="•"/>
            </a:pPr>
            <a:r>
              <a:rPr lang="en-US" sz="4000" dirty="0" smtClean="0">
                <a:ln w="0"/>
                <a:solidFill>
                  <a:srgbClr val="92349C"/>
                </a:solidFill>
                <a:effectLst>
                  <a:outerShdw blurRad="38100" dist="25400" dir="5400000" algn="ctr" rotWithShape="0">
                    <a:srgbClr val="6E747A">
                      <a:alpha val="43000"/>
                    </a:srgbClr>
                  </a:outerShdw>
                </a:effectLst>
              </a:rPr>
              <a:t>Digestive, mouth </a:t>
            </a:r>
          </a:p>
          <a:p>
            <a:pPr algn="ctr"/>
            <a:r>
              <a:rPr lang="en-US" sz="4000" dirty="0" smtClean="0">
                <a:ln w="0"/>
                <a:solidFill>
                  <a:srgbClr val="92349C"/>
                </a:solidFill>
                <a:effectLst>
                  <a:outerShdw blurRad="38100" dist="25400" dir="5400000" algn="ctr" rotWithShape="0">
                    <a:srgbClr val="6E747A">
                      <a:alpha val="43000"/>
                    </a:srgbClr>
                  </a:outerShdw>
                </a:effectLst>
              </a:rPr>
              <a:t>2. Route of transmission</a:t>
            </a:r>
          </a:p>
          <a:p>
            <a:pPr marL="457200" indent="-457200" algn="ctr">
              <a:buFont typeface="Arial" panose="020B0604020202020204" pitchFamily="34" charset="0"/>
              <a:buChar char="•"/>
            </a:pPr>
            <a:r>
              <a:rPr lang="en-US" sz="4000" dirty="0" smtClean="0">
                <a:ln w="0"/>
                <a:solidFill>
                  <a:srgbClr val="92349C"/>
                </a:solidFill>
                <a:effectLst>
                  <a:outerShdw blurRad="38100" dist="25400" dir="5400000" algn="ctr" rotWithShape="0">
                    <a:srgbClr val="6E747A">
                      <a:alpha val="43000"/>
                    </a:srgbClr>
                  </a:outerShdw>
                </a:effectLst>
              </a:rPr>
              <a:t> Fecal oral ingestion</a:t>
            </a:r>
            <a:endParaRPr lang="en-US" sz="4000" dirty="0">
              <a:ln w="0"/>
              <a:solidFill>
                <a:srgbClr val="92349C"/>
              </a:solidFill>
              <a:effectLst>
                <a:outerShdw blurRad="38100" dist="25400" dir="5400000" algn="ctr" rotWithShape="0">
                  <a:srgbClr val="6E747A">
                    <a:alpha val="43000"/>
                  </a:srgbClr>
                </a:outerShdw>
              </a:effectLst>
            </a:endParaRPr>
          </a:p>
          <a:p>
            <a:pPr algn="ctr"/>
            <a:r>
              <a:rPr lang="en-US" sz="4000" dirty="0" smtClean="0">
                <a:ln w="0"/>
                <a:solidFill>
                  <a:srgbClr val="92349C"/>
                </a:solidFill>
                <a:effectLst>
                  <a:outerShdw blurRad="38100" dist="25400" dir="5400000" algn="ctr" rotWithShape="0">
                    <a:srgbClr val="6E747A">
                      <a:alpha val="43000"/>
                    </a:srgbClr>
                  </a:outerShdw>
                </a:effectLst>
              </a:rPr>
              <a:t>           3. How does it leave the host?</a:t>
            </a:r>
          </a:p>
          <a:p>
            <a:pPr marL="3200400" lvl="6" indent="-457200" algn="ctr">
              <a:buFont typeface="Arial" panose="020B0604020202020204" pitchFamily="34" charset="0"/>
              <a:buChar char="•"/>
            </a:pPr>
            <a:r>
              <a:rPr lang="en-US" sz="4000" dirty="0">
                <a:ln w="0"/>
                <a:solidFill>
                  <a:srgbClr val="92349C"/>
                </a:solidFill>
                <a:effectLst>
                  <a:outerShdw blurRad="38100" dist="25400" dir="5400000" algn="ctr" rotWithShape="0">
                    <a:srgbClr val="6E747A">
                      <a:alpha val="43000"/>
                    </a:srgbClr>
                  </a:outerShdw>
                </a:effectLst>
              </a:rPr>
              <a:t>D</a:t>
            </a:r>
            <a:r>
              <a:rPr lang="en-US" sz="4000" dirty="0" smtClean="0">
                <a:ln w="0"/>
                <a:solidFill>
                  <a:srgbClr val="92349C"/>
                </a:solidFill>
                <a:effectLst>
                  <a:outerShdw blurRad="38100" dist="25400" dir="5400000" algn="ctr" rotWithShape="0">
                    <a:srgbClr val="6E747A">
                      <a:alpha val="43000"/>
                    </a:srgbClr>
                  </a:outerShdw>
                </a:effectLst>
              </a:rPr>
              <a:t>ifficile bacteria are passed in feces</a:t>
            </a:r>
          </a:p>
          <a:p>
            <a:pPr marL="457200" indent="-457200" algn="ctr">
              <a:buFont typeface="Arial" panose="020B0604020202020204" pitchFamily="34" charset="0"/>
              <a:buChar char="•"/>
            </a:pPr>
            <a:endParaRPr lang="en-US" sz="3200" dirty="0" smtClean="0">
              <a:ln w="0"/>
              <a:solidFill>
                <a:srgbClr val="92349C"/>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715303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46597"/>
            <a:ext cx="10515600" cy="3328660"/>
          </a:xfrm>
        </p:spPr>
        <p:txBody>
          <a:bodyPr>
            <a:normAutofit fontScale="92500" lnSpcReduction="20000"/>
          </a:bodyPr>
          <a:lstStyle/>
          <a:p>
            <a:r>
              <a:rPr lang="en-US" dirty="0">
                <a:solidFill>
                  <a:schemeClr val="accent6">
                    <a:lumMod val="50000"/>
                  </a:schemeClr>
                </a:solidFill>
              </a:rPr>
              <a:t>The first step in treating C. difficile is to stop taking the antibiotic that triggered the infection, when possible. </a:t>
            </a:r>
            <a:endParaRPr lang="en-US" dirty="0" smtClean="0">
              <a:solidFill>
                <a:schemeClr val="accent6">
                  <a:lumMod val="50000"/>
                </a:schemeClr>
              </a:solidFill>
            </a:endParaRPr>
          </a:p>
          <a:p>
            <a:pPr marL="0" indent="0">
              <a:buNone/>
            </a:pPr>
            <a:endParaRPr lang="en-US" dirty="0" smtClean="0">
              <a:solidFill>
                <a:schemeClr val="accent6">
                  <a:lumMod val="60000"/>
                  <a:lumOff val="40000"/>
                </a:schemeClr>
              </a:solidFill>
            </a:endParaRPr>
          </a:p>
          <a:p>
            <a:pPr marL="0" indent="0">
              <a:buNone/>
            </a:pPr>
            <a:r>
              <a:rPr lang="en-US" sz="3800" dirty="0" smtClean="0">
                <a:solidFill>
                  <a:schemeClr val="accent6">
                    <a:lumMod val="75000"/>
                  </a:schemeClr>
                </a:solidFill>
              </a:rPr>
              <a:t>Depending </a:t>
            </a:r>
            <a:r>
              <a:rPr lang="en-US" sz="3800" dirty="0">
                <a:solidFill>
                  <a:schemeClr val="accent6">
                    <a:lumMod val="75000"/>
                  </a:schemeClr>
                </a:solidFill>
              </a:rPr>
              <a:t>on the severity of your infection, treatment may include:</a:t>
            </a:r>
          </a:p>
          <a:p>
            <a:pPr marL="0" indent="0">
              <a:buNone/>
            </a:pPr>
            <a:endParaRPr lang="en-US" dirty="0"/>
          </a:p>
          <a:p>
            <a:r>
              <a:rPr lang="en-US" dirty="0">
                <a:solidFill>
                  <a:schemeClr val="accent6">
                    <a:lumMod val="50000"/>
                  </a:schemeClr>
                </a:solidFill>
              </a:rPr>
              <a:t>    </a:t>
            </a:r>
            <a:r>
              <a:rPr lang="en-US" dirty="0" smtClean="0">
                <a:solidFill>
                  <a:schemeClr val="accent6">
                    <a:lumMod val="50000"/>
                  </a:schemeClr>
                </a:solidFill>
              </a:rPr>
              <a:t>Antibiotics</a:t>
            </a:r>
            <a:endParaRPr lang="en-US" dirty="0">
              <a:solidFill>
                <a:schemeClr val="accent6">
                  <a:lumMod val="50000"/>
                </a:schemeClr>
              </a:solidFill>
            </a:endParaRPr>
          </a:p>
          <a:p>
            <a:r>
              <a:rPr lang="en-US" dirty="0">
                <a:solidFill>
                  <a:schemeClr val="accent6">
                    <a:lumMod val="50000"/>
                  </a:schemeClr>
                </a:solidFill>
              </a:rPr>
              <a:t>   </a:t>
            </a:r>
            <a:r>
              <a:rPr lang="en-US" dirty="0" smtClean="0">
                <a:solidFill>
                  <a:schemeClr val="accent6">
                    <a:lumMod val="50000"/>
                  </a:schemeClr>
                </a:solidFill>
              </a:rPr>
              <a:t> Surgery</a:t>
            </a:r>
          </a:p>
          <a:p>
            <a:pPr marL="0" indent="0">
              <a:buNone/>
            </a:pPr>
            <a:endParaRPr lang="en-US" dirty="0">
              <a:solidFill>
                <a:schemeClr val="accent6">
                  <a:lumMod val="50000"/>
                </a:schemeClr>
              </a:solidFill>
            </a:endParaRPr>
          </a:p>
        </p:txBody>
      </p:sp>
      <p:pic>
        <p:nvPicPr>
          <p:cNvPr id="4" name="Picture 3"/>
          <p:cNvPicPr>
            <a:picLocks noChangeAspect="1"/>
          </p:cNvPicPr>
          <p:nvPr/>
        </p:nvPicPr>
        <p:blipFill>
          <a:blip r:embed="rId3"/>
          <a:stretch>
            <a:fillRect/>
          </a:stretch>
        </p:blipFill>
        <p:spPr>
          <a:xfrm>
            <a:off x="270331" y="0"/>
            <a:ext cx="3563007" cy="2361543"/>
          </a:xfrm>
          <a:prstGeom prst="rect">
            <a:avLst/>
          </a:prstGeom>
        </p:spPr>
      </p:pic>
    </p:spTree>
    <p:extLst>
      <p:ext uri="{BB962C8B-B14F-4D97-AF65-F5344CB8AC3E}">
        <p14:creationId xmlns:p14="http://schemas.microsoft.com/office/powerpoint/2010/main" val="547805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4789" y="1573304"/>
            <a:ext cx="7431741" cy="4504765"/>
          </a:xfrm>
        </p:spPr>
        <p:txBody>
          <a:bodyPr>
            <a:noAutofit/>
          </a:bodyPr>
          <a:lstStyle/>
          <a:p>
            <a:r>
              <a:rPr lang="en-US" dirty="0">
                <a:solidFill>
                  <a:srgbClr val="26A2DA"/>
                </a:solidFill>
              </a:rPr>
              <a:t>Improving the way they prescribe antibiotics</a:t>
            </a:r>
            <a:r>
              <a:rPr lang="en-US" dirty="0" smtClean="0">
                <a:solidFill>
                  <a:srgbClr val="26A2DA"/>
                </a:solidFill>
              </a:rPr>
              <a:t>.</a:t>
            </a:r>
          </a:p>
          <a:p>
            <a:r>
              <a:rPr lang="en-US" dirty="0" smtClean="0">
                <a:solidFill>
                  <a:srgbClr val="26A2DA"/>
                </a:solidFill>
              </a:rPr>
              <a:t>Using </a:t>
            </a:r>
            <a:r>
              <a:rPr lang="en-US" dirty="0">
                <a:solidFill>
                  <a:srgbClr val="26A2DA"/>
                </a:solidFill>
              </a:rPr>
              <a:t>the tests </a:t>
            </a:r>
            <a:r>
              <a:rPr lang="en-US" dirty="0" smtClean="0">
                <a:solidFill>
                  <a:srgbClr val="26A2DA"/>
                </a:solidFill>
              </a:rPr>
              <a:t>that </a:t>
            </a:r>
            <a:r>
              <a:rPr lang="en-US" dirty="0">
                <a:solidFill>
                  <a:srgbClr val="26A2DA"/>
                </a:solidFill>
              </a:rPr>
              <a:t>give the most accurate results</a:t>
            </a:r>
            <a:r>
              <a:rPr lang="en-US" dirty="0" smtClean="0">
                <a:solidFill>
                  <a:srgbClr val="26A2DA"/>
                </a:solidFill>
              </a:rPr>
              <a:t>. </a:t>
            </a:r>
          </a:p>
          <a:p>
            <a:r>
              <a:rPr lang="en-US" dirty="0" smtClean="0">
                <a:solidFill>
                  <a:srgbClr val="26A2DA"/>
                </a:solidFill>
              </a:rPr>
              <a:t>Rapidly identifying and </a:t>
            </a:r>
            <a:r>
              <a:rPr lang="en-US" dirty="0">
                <a:solidFill>
                  <a:srgbClr val="26A2DA"/>
                </a:solidFill>
              </a:rPr>
              <a:t>isolating patients with C. diff. </a:t>
            </a:r>
            <a:endParaRPr lang="en-US" dirty="0" smtClean="0">
              <a:solidFill>
                <a:srgbClr val="26A2DA"/>
              </a:solidFill>
            </a:endParaRPr>
          </a:p>
          <a:p>
            <a:r>
              <a:rPr lang="en-US" dirty="0" smtClean="0">
                <a:solidFill>
                  <a:srgbClr val="26A2DA"/>
                </a:solidFill>
              </a:rPr>
              <a:t>Wearing </a:t>
            </a:r>
            <a:r>
              <a:rPr lang="en-US" dirty="0">
                <a:solidFill>
                  <a:srgbClr val="26A2DA"/>
                </a:solidFill>
              </a:rPr>
              <a:t>gloves and gowns when treating patients with </a:t>
            </a:r>
            <a:r>
              <a:rPr lang="en-US" dirty="0" smtClean="0">
                <a:solidFill>
                  <a:srgbClr val="26A2DA"/>
                </a:solidFill>
              </a:rPr>
              <a:t>C</a:t>
            </a:r>
            <a:r>
              <a:rPr lang="en-US" dirty="0">
                <a:solidFill>
                  <a:srgbClr val="26A2DA"/>
                </a:solidFill>
              </a:rPr>
              <a:t>. diff—and remembering that hand sanitizer doesn’t kill C. diff</a:t>
            </a:r>
            <a:r>
              <a:rPr lang="en-US" dirty="0" smtClean="0">
                <a:solidFill>
                  <a:srgbClr val="26A2DA"/>
                </a:solidFill>
              </a:rPr>
              <a:t>.</a:t>
            </a:r>
          </a:p>
          <a:p>
            <a:r>
              <a:rPr lang="en-US" dirty="0" smtClean="0">
                <a:solidFill>
                  <a:srgbClr val="26A2DA"/>
                </a:solidFill>
              </a:rPr>
              <a:t>Cleaning </a:t>
            </a:r>
            <a:r>
              <a:rPr lang="en-US" dirty="0">
                <a:solidFill>
                  <a:srgbClr val="26A2DA"/>
                </a:solidFill>
              </a:rPr>
              <a:t>surfaces in rooms where C. diff patients are treated with EPA-approved, spore-killing </a:t>
            </a:r>
            <a:r>
              <a:rPr lang="en-US" dirty="0" smtClean="0">
                <a:solidFill>
                  <a:srgbClr val="26A2DA"/>
                </a:solidFill>
              </a:rPr>
              <a:t>disinfectant. </a:t>
            </a:r>
            <a:endParaRPr lang="en-US" dirty="0">
              <a:solidFill>
                <a:srgbClr val="26A2DA"/>
              </a:solidFill>
            </a:endParaRPr>
          </a:p>
        </p:txBody>
      </p:sp>
      <p:sp>
        <p:nvSpPr>
          <p:cNvPr id="4" name="Rectangle 3"/>
          <p:cNvSpPr/>
          <p:nvPr/>
        </p:nvSpPr>
        <p:spPr>
          <a:xfrm>
            <a:off x="2914650" y="0"/>
            <a:ext cx="6035040" cy="1446550"/>
          </a:xfrm>
          <a:prstGeom prst="rect">
            <a:avLst/>
          </a:prstGeom>
          <a:noFill/>
        </p:spPr>
        <p:txBody>
          <a:bodyPr wrap="square" lIns="91440" tIns="45720" rIns="91440" bIns="45720">
            <a:spAutoFit/>
          </a:bodyPr>
          <a:lstStyle/>
          <a:p>
            <a:pPr algn="ctr"/>
            <a:r>
              <a:rPr lang="en-US" sz="8800" dirty="0" smtClean="0">
                <a:ln w="0"/>
                <a:solidFill>
                  <a:srgbClr val="26A2DA"/>
                </a:solidFill>
                <a:effectLst>
                  <a:glow rad="139700">
                    <a:schemeClr val="accent4">
                      <a:satMod val="175000"/>
                      <a:alpha val="40000"/>
                    </a:schemeClr>
                  </a:glow>
                </a:effectLst>
              </a:rPr>
              <a:t>Prevention</a:t>
            </a:r>
            <a:endParaRPr lang="en-US" sz="8800" b="0" cap="none" spc="0" dirty="0">
              <a:ln w="0"/>
              <a:solidFill>
                <a:srgbClr val="26A2DA"/>
              </a:solidFill>
              <a:effectLst>
                <a:glow rad="139700">
                  <a:schemeClr val="accent4">
                    <a:satMod val="175000"/>
                    <a:alpha val="40000"/>
                  </a:schemeClr>
                </a:glow>
              </a:effectLst>
            </a:endParaRPr>
          </a:p>
        </p:txBody>
      </p:sp>
      <p:pic>
        <p:nvPicPr>
          <p:cNvPr id="5" name="Picture 4"/>
          <p:cNvPicPr>
            <a:picLocks noChangeAspect="1"/>
          </p:cNvPicPr>
          <p:nvPr/>
        </p:nvPicPr>
        <p:blipFill>
          <a:blip r:embed="rId3"/>
          <a:stretch>
            <a:fillRect/>
          </a:stretch>
        </p:blipFill>
        <p:spPr>
          <a:xfrm>
            <a:off x="8538882" y="647717"/>
            <a:ext cx="3384176" cy="3985725"/>
          </a:xfrm>
          <a:prstGeom prst="rect">
            <a:avLst/>
          </a:prstGeom>
        </p:spPr>
      </p:pic>
    </p:spTree>
    <p:extLst>
      <p:ext uri="{BB962C8B-B14F-4D97-AF65-F5344CB8AC3E}">
        <p14:creationId xmlns:p14="http://schemas.microsoft.com/office/powerpoint/2010/main" val="2383497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8278" y="257673"/>
            <a:ext cx="3721396" cy="1433015"/>
          </a:xfrm>
          <a:prstGeom prst="rect">
            <a:avLst/>
          </a:prstGeom>
        </p:spPr>
      </p:pic>
      <p:sp>
        <p:nvSpPr>
          <p:cNvPr id="3" name="Content Placeholder 2"/>
          <p:cNvSpPr>
            <a:spLocks noGrp="1"/>
          </p:cNvSpPr>
          <p:nvPr>
            <p:ph idx="1"/>
          </p:nvPr>
        </p:nvSpPr>
        <p:spPr>
          <a:xfrm>
            <a:off x="564643" y="2238836"/>
            <a:ext cx="10515600" cy="3166281"/>
          </a:xfrm>
        </p:spPr>
        <p:txBody>
          <a:bodyPr>
            <a:normAutofit lnSpcReduction="10000"/>
          </a:bodyPr>
          <a:lstStyle/>
          <a:p>
            <a:pPr marL="0" indent="0">
              <a:buNone/>
            </a:pPr>
            <a:r>
              <a:rPr lang="en-US" sz="4000" dirty="0" smtClean="0">
                <a:solidFill>
                  <a:srgbClr val="9999FF"/>
                </a:solidFill>
              </a:rPr>
              <a:t>I have been working in a hospital for over 5 years now and I hear about this disease all too often. Aspiring to be a nurse, I wanted to become more informed about this highly contagious disease and how I can better prevent the spread for the safety of everyone. </a:t>
            </a:r>
            <a:endParaRPr lang="en-US" sz="4000" dirty="0">
              <a:solidFill>
                <a:srgbClr val="9999FF"/>
              </a:solidFill>
            </a:endParaRPr>
          </a:p>
        </p:txBody>
      </p:sp>
    </p:spTree>
    <p:extLst>
      <p:ext uri="{BB962C8B-B14F-4D97-AF65-F5344CB8AC3E}">
        <p14:creationId xmlns:p14="http://schemas.microsoft.com/office/powerpoint/2010/main" val="4061412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C99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831" y="2961563"/>
            <a:ext cx="11955438" cy="3215399"/>
          </a:xfrm>
        </p:spPr>
        <p:txBody>
          <a:bodyPr>
            <a:normAutofit lnSpcReduction="10000"/>
          </a:bodyPr>
          <a:lstStyle/>
          <a:p>
            <a:endParaRPr lang="en-US" sz="2000" dirty="0" smtClean="0">
              <a:solidFill>
                <a:schemeClr val="bg1"/>
              </a:solidFill>
            </a:endParaRPr>
          </a:p>
          <a:p>
            <a:r>
              <a:rPr lang="en-US" sz="2000" dirty="0" smtClean="0">
                <a:solidFill>
                  <a:schemeClr val="bg1"/>
                </a:solidFill>
              </a:rPr>
              <a:t>Centers for Disease Control and Prevention. (2018). Your Risk of C.diff. Available at : https</a:t>
            </a:r>
            <a:r>
              <a:rPr lang="en-US" sz="2000" dirty="0">
                <a:solidFill>
                  <a:schemeClr val="bg1"/>
                </a:solidFill>
              </a:rPr>
              <a:t>://www.cdc.gov/cdiff/risk.html</a:t>
            </a:r>
          </a:p>
          <a:p>
            <a:r>
              <a:rPr lang="en-US" sz="2000" dirty="0" smtClean="0">
                <a:solidFill>
                  <a:schemeClr val="bg1"/>
                </a:solidFill>
              </a:rPr>
              <a:t>Mayo Clinic. (2019). C. difficle infection. Symptoms and causes. Available at:</a:t>
            </a:r>
          </a:p>
          <a:p>
            <a:pPr marL="0" indent="0">
              <a:buNone/>
            </a:pPr>
            <a:r>
              <a:rPr lang="en-US" sz="2000" dirty="0" smtClean="0">
                <a:solidFill>
                  <a:schemeClr val="bg1"/>
                </a:solidFill>
              </a:rPr>
              <a:t>    https</a:t>
            </a:r>
            <a:r>
              <a:rPr lang="en-US" sz="2000" dirty="0">
                <a:solidFill>
                  <a:schemeClr val="bg1"/>
                </a:solidFill>
              </a:rPr>
              <a:t>://</a:t>
            </a:r>
            <a:r>
              <a:rPr lang="en-US" sz="2000" dirty="0" smtClean="0">
                <a:solidFill>
                  <a:schemeClr val="bg1"/>
                </a:solidFill>
              </a:rPr>
              <a:t>www.mayoclinic.org/diseases-conditions/c-difficile/symptoms-causes/syc-20351691</a:t>
            </a:r>
          </a:p>
          <a:p>
            <a:r>
              <a:rPr lang="en-US" sz="2000" dirty="0" smtClean="0">
                <a:solidFill>
                  <a:schemeClr val="bg1"/>
                </a:solidFill>
              </a:rPr>
              <a:t>Mayo Clinic. (2019). C. difficile infection. Diagnosis and treatment. Available at: https</a:t>
            </a:r>
            <a:r>
              <a:rPr lang="en-US" sz="2000" dirty="0">
                <a:solidFill>
                  <a:schemeClr val="bg1"/>
                </a:solidFill>
              </a:rPr>
              <a:t>://www.mayoclinic.org/diseases-conditions/c-difficile/diagnosis-treatment/drc-20351697</a:t>
            </a:r>
            <a:endParaRPr lang="en-US" sz="2000" dirty="0" smtClean="0">
              <a:solidFill>
                <a:schemeClr val="bg1"/>
              </a:solidFill>
            </a:endParaRPr>
          </a:p>
          <a:p>
            <a:r>
              <a:rPr lang="en-US" sz="2000" dirty="0" smtClean="0">
                <a:solidFill>
                  <a:schemeClr val="bg1"/>
                </a:solidFill>
              </a:rPr>
              <a:t>Medlineplus.gov. (2019</a:t>
            </a:r>
            <a:r>
              <a:rPr lang="en-US" sz="2000" dirty="0">
                <a:solidFill>
                  <a:schemeClr val="bg1"/>
                </a:solidFill>
              </a:rPr>
              <a:t>). Clostridium Difficile </a:t>
            </a:r>
            <a:r>
              <a:rPr lang="en-US" sz="2000" dirty="0" smtClean="0">
                <a:solidFill>
                  <a:schemeClr val="bg1"/>
                </a:solidFill>
              </a:rPr>
              <a:t>Infections: MedlinePlus. Available at : </a:t>
            </a:r>
          </a:p>
          <a:p>
            <a:pPr marL="0" indent="0">
              <a:buNone/>
            </a:pPr>
            <a:r>
              <a:rPr lang="en-US" sz="2000" dirty="0" smtClean="0">
                <a:solidFill>
                  <a:schemeClr val="bg1"/>
                </a:solidFill>
              </a:rPr>
              <a:t>     https</a:t>
            </a:r>
            <a:r>
              <a:rPr lang="en-US" sz="2000" dirty="0">
                <a:solidFill>
                  <a:schemeClr val="bg1"/>
                </a:solidFill>
              </a:rPr>
              <a:t>://</a:t>
            </a:r>
            <a:r>
              <a:rPr lang="en-US" sz="2000" dirty="0" smtClean="0">
                <a:solidFill>
                  <a:schemeClr val="bg1"/>
                </a:solidFill>
              </a:rPr>
              <a:t>medlineplus.gov/clostridiumdifficileinfections.html</a:t>
            </a:r>
          </a:p>
          <a:p>
            <a:pPr marL="0" indent="0">
              <a:buNone/>
            </a:pPr>
            <a:endParaRPr lang="en-US" sz="2000" dirty="0">
              <a:solidFill>
                <a:schemeClr val="bg1"/>
              </a:solidFill>
            </a:endParaRPr>
          </a:p>
        </p:txBody>
      </p:sp>
      <p:pic>
        <p:nvPicPr>
          <p:cNvPr id="4" name="Picture 3"/>
          <p:cNvPicPr>
            <a:picLocks noChangeAspect="1"/>
          </p:cNvPicPr>
          <p:nvPr/>
        </p:nvPicPr>
        <p:blipFill>
          <a:blip r:embed="rId2"/>
          <a:stretch>
            <a:fillRect/>
          </a:stretch>
        </p:blipFill>
        <p:spPr>
          <a:xfrm>
            <a:off x="3782405" y="288679"/>
            <a:ext cx="4627189" cy="2348752"/>
          </a:xfrm>
          <a:prstGeom prst="rect">
            <a:avLst/>
          </a:prstGeom>
        </p:spPr>
      </p:pic>
    </p:spTree>
    <p:extLst>
      <p:ext uri="{BB962C8B-B14F-4D97-AF65-F5344CB8AC3E}">
        <p14:creationId xmlns:p14="http://schemas.microsoft.com/office/powerpoint/2010/main" val="326770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321</TotalTime>
  <Words>764</Words>
  <Application>Microsoft Office PowerPoint</Application>
  <PresentationFormat>Widescreen</PresentationFormat>
  <Paragraphs>70</Paragraphs>
  <Slides>10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Clostridium difficile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Clark</dc:creator>
  <cp:lastModifiedBy>Jennifer Clark</cp:lastModifiedBy>
  <cp:revision>29</cp:revision>
  <dcterms:created xsi:type="dcterms:W3CDTF">2020-04-23T15:42:33Z</dcterms:created>
  <dcterms:modified xsi:type="dcterms:W3CDTF">2020-04-26T00:51:21Z</dcterms:modified>
</cp:coreProperties>
</file>